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CA1D6-7B5E-4D03-9FEE-8BE9BA68177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3757F-C1C7-4022-A8A2-AAC1073CB1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CA1D6-7B5E-4D03-9FEE-8BE9BA68177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3757F-C1C7-4022-A8A2-AAC1073CB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CA1D6-7B5E-4D03-9FEE-8BE9BA68177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3757F-C1C7-4022-A8A2-AAC1073CB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CA1D6-7B5E-4D03-9FEE-8BE9BA68177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3757F-C1C7-4022-A8A2-AAC1073CB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CA1D6-7B5E-4D03-9FEE-8BE9BA68177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3757F-C1C7-4022-A8A2-AAC1073CB1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CA1D6-7B5E-4D03-9FEE-8BE9BA68177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3757F-C1C7-4022-A8A2-AAC1073CB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CA1D6-7B5E-4D03-9FEE-8BE9BA68177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3757F-C1C7-4022-A8A2-AAC1073CB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CA1D6-7B5E-4D03-9FEE-8BE9BA68177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3757F-C1C7-4022-A8A2-AAC1073CB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CA1D6-7B5E-4D03-9FEE-8BE9BA68177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3757F-C1C7-4022-A8A2-AAC1073CB18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CA1D6-7B5E-4D03-9FEE-8BE9BA68177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3757F-C1C7-4022-A8A2-AAC1073CB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CA1D6-7B5E-4D03-9FEE-8BE9BA68177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3757F-C1C7-4022-A8A2-AAC1073CB1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7FCA1D6-7B5E-4D03-9FEE-8BE9BA68177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43757F-C1C7-4022-A8A2-AAC1073CB18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6836296" cy="14700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Franklin Gothic Medium" pitchFamily="34" charset="0"/>
              </a:rPr>
              <a:t>Работа с одаренными детьми </a:t>
            </a:r>
            <a:br>
              <a:rPr lang="ru-RU" sz="2800" b="1" dirty="0" smtClean="0">
                <a:latin typeface="Franklin Gothic Medium" pitchFamily="34" charset="0"/>
              </a:rPr>
            </a:br>
            <a:r>
              <a:rPr lang="ru-RU" sz="2800" b="1" dirty="0" smtClean="0">
                <a:latin typeface="Franklin Gothic Medium" pitchFamily="34" charset="0"/>
              </a:rPr>
              <a:t>по подготовке к олимпиаде по географии</a:t>
            </a:r>
            <a:endParaRPr lang="ru-RU" sz="2800" b="1" dirty="0">
              <a:latin typeface="Franklin Gothic Medium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628800"/>
            <a:ext cx="4136504" cy="4816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Franklin Gothic Medium" pitchFamily="34" charset="0"/>
              </a:rPr>
              <a:t>Из опыта работы</a:t>
            </a:r>
            <a:endParaRPr lang="ru-RU" sz="16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pic>
        <p:nvPicPr>
          <p:cNvPr id="13314" name="Picture 2" descr="http://www.kolbanova-tatyanka.lepshy.by.edit.lepshy.by/uploads/b1/s/14/242/image/0/272/medium_IMG_20220927_101046.jpg?t=1665392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3132348" cy="4608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5976" y="4509120"/>
            <a:ext cx="4788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Franklin Gothic Medium" pitchFamily="34" charset="0"/>
              </a:rPr>
              <a:t>Колбанова</a:t>
            </a:r>
            <a:r>
              <a:rPr lang="ru-RU" sz="2000" dirty="0" smtClean="0">
                <a:latin typeface="Franklin Gothic Medium" pitchFamily="34" charset="0"/>
              </a:rPr>
              <a:t> Татьяна Васильевна,</a:t>
            </a:r>
          </a:p>
          <a:p>
            <a:r>
              <a:rPr lang="ru-RU" sz="2000" dirty="0" smtClean="0">
                <a:latin typeface="Franklin Gothic Medium" pitchFamily="34" charset="0"/>
              </a:rPr>
              <a:t>учитель географии</a:t>
            </a:r>
          </a:p>
          <a:p>
            <a:r>
              <a:rPr lang="ru-RU" sz="2000" dirty="0">
                <a:latin typeface="Franklin Gothic Medium" pitchFamily="34" charset="0"/>
              </a:rPr>
              <a:t>в</a:t>
            </a:r>
            <a:r>
              <a:rPr lang="ru-RU" sz="2000" dirty="0" smtClean="0">
                <a:latin typeface="Franklin Gothic Medium" pitchFamily="34" charset="0"/>
              </a:rPr>
              <a:t>ысшей квалификационной категории</a:t>
            </a:r>
          </a:p>
          <a:p>
            <a:r>
              <a:rPr lang="ru-RU" sz="2000" dirty="0" smtClean="0">
                <a:latin typeface="Franklin Gothic Medium" pitchFamily="34" charset="0"/>
              </a:rPr>
              <a:t>ГУО «Средняя школа №9№» г.Мозыря</a:t>
            </a:r>
            <a:endParaRPr lang="ru-RU" sz="2000" dirty="0"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638132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Medium" pitchFamily="34" charset="0"/>
              </a:rPr>
              <a:t>2022 го</a:t>
            </a:r>
            <a:r>
              <a:rPr lang="ru-RU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8864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Franklin Gothic Medium" pitchFamily="34" charset="0"/>
              </a:rPr>
              <a:t>Для эффективной подготовки учащихся к олимпиаде  по географии важно, чтобы олимпиада не воспринималась как разовое мероприятие, после прохождения которого вся работа быстро затухает. Подготовка к олимпиаде должна быть систематической, начиная с начала учебного года.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628800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Franklin Gothic Medium" pitchFamily="34" charset="0"/>
              </a:rPr>
              <a:t>Для успешного участия обучающихся в олимпиадах необходимо: поддержание постоянного интереса к предмету путем предложения для решения нестандартных задач, соревновательных игр и поощрение интереса к изучению внепрограммного материала; индивидуальный подход к каждому участнику олимпиады.</a:t>
            </a:r>
            <a:endParaRPr lang="ru-RU" dirty="0">
              <a:latin typeface="Franklin Gothic Medium" pitchFamily="34" charset="0"/>
            </a:endParaRPr>
          </a:p>
        </p:txBody>
      </p:sp>
      <p:pic>
        <p:nvPicPr>
          <p:cNvPr id="6" name="Рисунок 5" descr="C:\Users\KaMo User\Desktop\IMG_20221022_122304.jpg"/>
          <p:cNvPicPr/>
          <p:nvPr/>
        </p:nvPicPr>
        <p:blipFill>
          <a:blip r:embed="rId2" cstate="print"/>
          <a:srcRect t="22236" r="-3100" b="21394"/>
          <a:stretch>
            <a:fillRect/>
          </a:stretch>
        </p:blipFill>
        <p:spPr bwMode="auto">
          <a:xfrm>
            <a:off x="3275856" y="3717032"/>
            <a:ext cx="3744416" cy="281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9734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Необходимо формировать умения учащихся по обработке и интерпретации информации. Проводить работ</a:t>
            </a:r>
            <a:r>
              <a:rPr lang="en-US" dirty="0" smtClean="0"/>
              <a:t>y</a:t>
            </a:r>
            <a:r>
              <a:rPr lang="ru-RU" dirty="0" smtClean="0"/>
              <a:t> с терминами, определением понятий,  соотнесением термина с </a:t>
            </a:r>
            <a:r>
              <a:rPr lang="ru-RU" dirty="0" err="1" smtClean="0"/>
              <a:t>понятием.Закрепление</a:t>
            </a:r>
            <a:r>
              <a:rPr lang="ru-RU" dirty="0" smtClean="0"/>
              <a:t> изученного материала, составление письменных ответов на вопросы для выработки краткого и развернутого ответа может быть прием игры, сравнительно-аналитическая работа с </a:t>
            </a:r>
            <a:r>
              <a:rPr lang="ru-RU" dirty="0" err="1" smtClean="0"/>
              <a:t>информацией,заполнение</a:t>
            </a:r>
            <a:r>
              <a:rPr lang="ru-RU" dirty="0" smtClean="0"/>
              <a:t>  таблиц для развития умения отбора необходимой информации, работа с иллюстрациями, рисунками, схемами, диаграммами, картами для систематизации информации по заданными признакам, выделение главной мысли, творческие задания. </a:t>
            </a:r>
            <a:endParaRPr lang="ru-RU" dirty="0"/>
          </a:p>
        </p:txBody>
      </p:sp>
      <p:pic>
        <p:nvPicPr>
          <p:cNvPr id="32770" name="Picture 2" descr="http://www.kolbanova-tatyanka.lepshy.by.edit.lepshy.by/uploads/b1/s/14/242/image/0/297/medium_IMG_20220427_092736_-_kopiya.jpg?t=1665393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7"/>
            <a:ext cx="2304256" cy="3072341"/>
          </a:xfrm>
          <a:prstGeom prst="rect">
            <a:avLst/>
          </a:prstGeom>
          <a:noFill/>
        </p:spPr>
      </p:pic>
      <p:pic>
        <p:nvPicPr>
          <p:cNvPr id="32772" name="Picture 4" descr="http://www.kolbanova-tatyanka.lepshy.by.edit.lepshy.by/uploads/b1/s/14/242/image/0/303/medium_IMG_20220412_160103.jpg?t=16653938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84984"/>
            <a:ext cx="2232248" cy="2976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640"/>
            <a:ext cx="7858120" cy="480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Franklin Gothic Medium" pitchFamily="34" charset="0"/>
              </a:rPr>
              <a:t>      В своей работе, я обратила внимание, что наиболее эффективным способом </a:t>
            </a:r>
            <a:r>
              <a:rPr lang="ru-RU" sz="1800" dirty="0" smtClean="0">
                <a:latin typeface="Franklin Gothic Medium" pitchFamily="34" charset="0"/>
              </a:rPr>
              <a:t>формирования у учащихся познавательного интереса, навыков классифицировать информацию, </a:t>
            </a:r>
            <a:r>
              <a:rPr lang="ru-RU" sz="1800" dirty="0" smtClean="0">
                <a:latin typeface="Franklin Gothic Medium" pitchFamily="34" charset="0"/>
              </a:rPr>
              <a:t>установления </a:t>
            </a:r>
            <a:r>
              <a:rPr lang="ru-RU" sz="1800" dirty="0" smtClean="0">
                <a:latin typeface="Franklin Gothic Medium" pitchFamily="34" charset="0"/>
              </a:rPr>
              <a:t>взаимосвязи и зависимости, создавать единую смысловую картину явлений и процессов, а главное – визуализировать </a:t>
            </a:r>
            <a:r>
              <a:rPr lang="ru-RU" sz="1800" dirty="0" smtClean="0">
                <a:latin typeface="Franklin Gothic Medium" pitchFamily="34" charset="0"/>
              </a:rPr>
              <a:t>ее являются </a:t>
            </a:r>
            <a:r>
              <a:rPr lang="ru-RU" sz="1800" dirty="0" smtClean="0">
                <a:latin typeface="Franklin Gothic Medium" pitchFamily="34" charset="0"/>
              </a:rPr>
              <a:t>шестиугольного </a:t>
            </a:r>
            <a:r>
              <a:rPr lang="ru-RU" sz="1800" dirty="0" smtClean="0">
                <a:latin typeface="Franklin Gothic Medium" pitchFamily="34" charset="0"/>
              </a:rPr>
              <a:t>обучения, в основе которого лежит </a:t>
            </a:r>
            <a:r>
              <a:rPr lang="ru-RU" sz="1800" dirty="0" smtClean="0">
                <a:latin typeface="Franklin Gothic Medium" pitchFamily="34" charset="0"/>
              </a:rPr>
              <a:t>использование шестиугольных карточек (</a:t>
            </a:r>
            <a:r>
              <a:rPr lang="ru-RU" sz="1800" dirty="0" err="1" smtClean="0">
                <a:latin typeface="Franklin Gothic Medium" pitchFamily="34" charset="0"/>
              </a:rPr>
              <a:t>гексов</a:t>
            </a:r>
            <a:r>
              <a:rPr lang="ru-RU" sz="1800" dirty="0" smtClean="0">
                <a:latin typeface="Franklin Gothic Medium" pitchFamily="34" charset="0"/>
              </a:rPr>
              <a:t>).</a:t>
            </a:r>
            <a:endParaRPr lang="ru-RU" sz="1800" dirty="0" smtClean="0">
              <a:latin typeface="Franklin Gothic Medium" pitchFamily="34" charset="0"/>
            </a:endParaRPr>
          </a:p>
          <a:p>
            <a:pPr algn="just">
              <a:buNone/>
            </a:pPr>
            <a:r>
              <a:rPr lang="ru-RU" sz="1800" dirty="0" smtClean="0">
                <a:latin typeface="Franklin Gothic Medium" pitchFamily="34" charset="0"/>
              </a:rPr>
              <a:t>     </a:t>
            </a:r>
            <a:r>
              <a:rPr lang="ru-RU" sz="1800" dirty="0" err="1" smtClean="0">
                <a:latin typeface="Franklin Gothic Medium" pitchFamily="34" charset="0"/>
              </a:rPr>
              <a:t>Гексы</a:t>
            </a:r>
            <a:r>
              <a:rPr lang="ru-RU" sz="1800" dirty="0" smtClean="0">
                <a:latin typeface="Franklin Gothic Medium" pitchFamily="34" charset="0"/>
              </a:rPr>
              <a:t> позволяет формировать у учащихся не только предметные, но и </a:t>
            </a:r>
            <a:r>
              <a:rPr lang="ru-RU" sz="1800" dirty="0" err="1" smtClean="0">
                <a:latin typeface="Franklin Gothic Medium" pitchFamily="34" charset="0"/>
              </a:rPr>
              <a:t>надпредметные</a:t>
            </a:r>
            <a:r>
              <a:rPr lang="ru-RU" sz="1800" dirty="0" smtClean="0">
                <a:latin typeface="Franklin Gothic Medium" pitchFamily="34" charset="0"/>
              </a:rPr>
              <a:t> (учебно-познавательную, информационную, коммуникативную) компетенции. Каждый из шестиугольник – это определенные знания, отдельная смысловая единица (понятие, событие, явление) в виде текста или изображения.</a:t>
            </a:r>
            <a:endParaRPr lang="ru-RU" sz="1800" dirty="0">
              <a:latin typeface="Franklin Gothic Medium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05064"/>
            <a:ext cx="355239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lbanova-tatyanka.lepshy.by.edit.lepshy.by/uploads/b1/s/14/242/image/0/278/medium_IMG_20220927_131639.jpg?t=16653924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420888"/>
            <a:ext cx="2448272" cy="2880320"/>
          </a:xfrm>
          <a:prstGeom prst="rect">
            <a:avLst/>
          </a:prstGeom>
          <a:noFill/>
        </p:spPr>
      </p:pic>
      <p:sp>
        <p:nvSpPr>
          <p:cNvPr id="1028" name="AutoShape 4" descr="https://shareslide.ru/img/thumbs/af48548959be7ac6598a8d981613bdd6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hareslide.ru/img/thumbs/af48548959be7ac6598a8d981613bdd6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://www.kolbanova-tatyanka.lepshy.by.edit.lepshy.by/uploads/b1/s/14/242/image/0/276/medium_IMG_20220927_131620.jpg?t=16653924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48880"/>
            <a:ext cx="2232248" cy="29249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259632" y="260648"/>
            <a:ext cx="7884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Franklin Gothic Medium" pitchFamily="34" charset="0"/>
              </a:rPr>
              <a:t>Все шестиугольники соединяются благодаря определённым связям. </a:t>
            </a:r>
          </a:p>
          <a:p>
            <a:pPr algn="just"/>
            <a:r>
              <a:rPr lang="ru-RU" dirty="0" smtClean="0">
                <a:latin typeface="Franklin Gothic Medium" pitchFamily="34" charset="0"/>
              </a:rPr>
              <a:t>Пример. На основе темы  «Вулканизм» была показана работа с </a:t>
            </a:r>
            <a:r>
              <a:rPr lang="ru-RU" dirty="0" err="1" smtClean="0">
                <a:latin typeface="Franklin Gothic Medium" pitchFamily="34" charset="0"/>
              </a:rPr>
              <a:t>гексами</a:t>
            </a:r>
            <a:r>
              <a:rPr lang="ru-RU" dirty="0" smtClean="0">
                <a:latin typeface="Franklin Gothic Medium" pitchFamily="34" charset="0"/>
              </a:rPr>
              <a:t>. Учащийся выстроил связь </a:t>
            </a:r>
            <a:r>
              <a:rPr lang="ru-RU" dirty="0" err="1" smtClean="0">
                <a:latin typeface="Franklin Gothic Medium" pitchFamily="34" charset="0"/>
              </a:rPr>
              <a:t>межд</a:t>
            </a:r>
            <a:r>
              <a:rPr lang="en-US" dirty="0" smtClean="0">
                <a:latin typeface="Franklin Gothic Medium" pitchFamily="34" charset="0"/>
              </a:rPr>
              <a:t>y</a:t>
            </a:r>
            <a:r>
              <a:rPr lang="ru-RU" dirty="0" smtClean="0">
                <a:latin typeface="Franklin Gothic Medium" pitchFamily="34" charset="0"/>
              </a:rPr>
              <a:t> </a:t>
            </a:r>
            <a:r>
              <a:rPr lang="ru-RU" dirty="0" err="1" smtClean="0">
                <a:latin typeface="Franklin Gothic Medium" pitchFamily="34" charset="0"/>
              </a:rPr>
              <a:t>гексами</a:t>
            </a:r>
            <a:r>
              <a:rPr lang="ru-RU" dirty="0" smtClean="0">
                <a:latin typeface="Franklin Gothic Medium" pitchFamily="34" charset="0"/>
              </a:rPr>
              <a:t>, расположив их  по происхождению в</a:t>
            </a:r>
            <a:r>
              <a:rPr lang="en-US" dirty="0" smtClean="0">
                <a:latin typeface="Franklin Gothic Medium" pitchFamily="34" charset="0"/>
              </a:rPr>
              <a:t>y</a:t>
            </a:r>
            <a:r>
              <a:rPr lang="ru-RU" dirty="0" err="1" smtClean="0">
                <a:latin typeface="Franklin Gothic Medium" pitchFamily="34" charset="0"/>
              </a:rPr>
              <a:t>л</a:t>
            </a:r>
            <a:r>
              <a:rPr lang="ru-RU" dirty="0" err="1" smtClean="0">
                <a:latin typeface="Franklin Gothic Medium" pitchFamily="34" charset="0"/>
              </a:rPr>
              <a:t>канов</a:t>
            </a:r>
            <a:r>
              <a:rPr lang="ru-RU" dirty="0" smtClean="0">
                <a:latin typeface="Franklin Gothic Medium" pitchFamily="34" charset="0"/>
              </a:rPr>
              <a:t> , по местонахождению и соотнес в</a:t>
            </a:r>
            <a:r>
              <a:rPr lang="en-US" dirty="0" smtClean="0">
                <a:latin typeface="Franklin Gothic Medium" pitchFamily="34" charset="0"/>
              </a:rPr>
              <a:t>y</a:t>
            </a:r>
            <a:r>
              <a:rPr lang="ru-RU" dirty="0" err="1" smtClean="0">
                <a:latin typeface="Franklin Gothic Medium" pitchFamily="34" charset="0"/>
              </a:rPr>
              <a:t>лканы</a:t>
            </a:r>
            <a:r>
              <a:rPr lang="ru-RU" dirty="0" smtClean="0">
                <a:latin typeface="Franklin Gothic Medium" pitchFamily="34" charset="0"/>
              </a:rPr>
              <a:t> к  данным видам. Затем,  он показал расположение в</a:t>
            </a:r>
            <a:r>
              <a:rPr lang="en-US" dirty="0" smtClean="0">
                <a:latin typeface="Franklin Gothic Medium" pitchFamily="34" charset="0"/>
              </a:rPr>
              <a:t>y</a:t>
            </a:r>
            <a:r>
              <a:rPr lang="ru-RU" dirty="0" err="1" smtClean="0">
                <a:latin typeface="Franklin Gothic Medium" pitchFamily="34" charset="0"/>
              </a:rPr>
              <a:t>лканов</a:t>
            </a:r>
            <a:r>
              <a:rPr lang="ru-RU" dirty="0" smtClean="0">
                <a:latin typeface="Franklin Gothic Medium" pitchFamily="34" charset="0"/>
              </a:rPr>
              <a:t> о которых говорилось в </a:t>
            </a:r>
            <a:r>
              <a:rPr lang="ru-RU" dirty="0" err="1" smtClean="0">
                <a:latin typeface="Franklin Gothic Medium" pitchFamily="34" charset="0"/>
              </a:rPr>
              <a:t>гексах</a:t>
            </a:r>
            <a:r>
              <a:rPr lang="ru-RU" dirty="0" smtClean="0">
                <a:latin typeface="Franklin Gothic Medium" pitchFamily="34" charset="0"/>
              </a:rPr>
              <a:t> на </a:t>
            </a:r>
            <a:r>
              <a:rPr lang="ru-RU" dirty="0" err="1" smtClean="0">
                <a:latin typeface="Franklin Gothic Medium" pitchFamily="34" charset="0"/>
              </a:rPr>
              <a:t>глоб</a:t>
            </a:r>
            <a:r>
              <a:rPr lang="en-US" dirty="0" smtClean="0">
                <a:latin typeface="Franklin Gothic Medium" pitchFamily="34" charset="0"/>
              </a:rPr>
              <a:t>y</a:t>
            </a:r>
            <a:r>
              <a:rPr lang="ru-RU" dirty="0" smtClean="0">
                <a:latin typeface="Franklin Gothic Medium" pitchFamily="34" charset="0"/>
              </a:rPr>
              <a:t>се, </a:t>
            </a:r>
            <a:r>
              <a:rPr lang="en-US" dirty="0" smtClean="0">
                <a:latin typeface="Franklin Gothic Medium" pitchFamily="34" charset="0"/>
              </a:rPr>
              <a:t>y</a:t>
            </a:r>
            <a:r>
              <a:rPr lang="ru-RU" dirty="0" smtClean="0">
                <a:latin typeface="Franklin Gothic Medium" pitchFamily="34" charset="0"/>
              </a:rPr>
              <a:t>становив причинно- следственные связи. Итогом было ознакомление зрителей со строением вулкана.</a:t>
            </a:r>
            <a:endParaRPr lang="ru-RU" dirty="0">
              <a:latin typeface="Franklin Gothic Medium" pitchFamily="34" charset="0"/>
            </a:endParaRPr>
          </a:p>
        </p:txBody>
      </p:sp>
      <p:pic>
        <p:nvPicPr>
          <p:cNvPr id="14" name="Picture 2" descr="http://www.kolbanova-tatyanka.lepshy.by.edit.lepshy.by/uploads/b1/s/14/242/image/0/280/medium_IMG_20220927_131657.jpg?t=1665392476"/>
          <p:cNvPicPr>
            <a:picLocks noChangeAspect="1" noChangeArrowheads="1"/>
          </p:cNvPicPr>
          <p:nvPr/>
        </p:nvPicPr>
        <p:blipFill>
          <a:blip r:embed="rId4" cstate="print"/>
          <a:srcRect l="1491" t="19853"/>
          <a:stretch>
            <a:fillRect/>
          </a:stretch>
        </p:blipFill>
        <p:spPr bwMode="auto">
          <a:xfrm>
            <a:off x="6588224" y="2492896"/>
            <a:ext cx="241176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116632"/>
            <a:ext cx="8028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Franklin Gothic Medium" pitchFamily="34" charset="0"/>
              </a:rPr>
              <a:t>Сочетая метод </a:t>
            </a:r>
            <a:r>
              <a:rPr lang="ru-RU" dirty="0">
                <a:latin typeface="Franklin Gothic Medium" pitchFamily="34" charset="0"/>
              </a:rPr>
              <a:t>шестигранного </a:t>
            </a:r>
            <a:r>
              <a:rPr lang="ru-RU" dirty="0" smtClean="0">
                <a:latin typeface="Franklin Gothic Medium" pitchFamily="34" charset="0"/>
              </a:rPr>
              <a:t>обучения с картой и атласом,  он позволяет более гл</a:t>
            </a:r>
            <a:r>
              <a:rPr lang="en-US" dirty="0" smtClean="0">
                <a:latin typeface="Franklin Gothic Medium" pitchFamily="34" charset="0"/>
              </a:rPr>
              <a:t>y</a:t>
            </a:r>
            <a:r>
              <a:rPr lang="ru-RU" dirty="0" err="1" smtClean="0">
                <a:latin typeface="Franklin Gothic Medium" pitchFamily="34" charset="0"/>
              </a:rPr>
              <a:t>боко</a:t>
            </a:r>
            <a:r>
              <a:rPr lang="ru-RU" dirty="0" smtClean="0">
                <a:latin typeface="Franklin Gothic Medium" pitchFamily="34" charset="0"/>
              </a:rPr>
              <a:t> рассмотреть материал  </a:t>
            </a:r>
            <a:r>
              <a:rPr lang="ru-RU" dirty="0">
                <a:latin typeface="Franklin Gothic Medium" pitchFamily="34" charset="0"/>
              </a:rPr>
              <a:t>по определённому аспекту. Все шестиугольники соединяются благодаря определённым связям. Использование шестиугольников является простым и эффективным способом развития таких навыков как способность выбирать, классифицировать и связывать </a:t>
            </a:r>
            <a:r>
              <a:rPr lang="ru-RU" dirty="0" smtClean="0">
                <a:latin typeface="Franklin Gothic Medium" pitchFamily="34" charset="0"/>
              </a:rPr>
              <a:t>доказательства, </a:t>
            </a:r>
            <a:r>
              <a:rPr lang="ru-RU" dirty="0" err="1" smtClean="0">
                <a:latin typeface="Franklin Gothic Medium" pitchFamily="34" charset="0"/>
              </a:rPr>
              <a:t>способств</a:t>
            </a:r>
            <a:r>
              <a:rPr lang="en-US" dirty="0" smtClean="0">
                <a:latin typeface="Franklin Gothic Medium" pitchFamily="34" charset="0"/>
              </a:rPr>
              <a:t>y</a:t>
            </a:r>
            <a:r>
              <a:rPr lang="ru-RU" dirty="0" err="1" smtClean="0">
                <a:latin typeface="Franklin Gothic Medium" pitchFamily="34" charset="0"/>
              </a:rPr>
              <a:t>ет</a:t>
            </a:r>
            <a:r>
              <a:rPr lang="ru-RU" dirty="0" smtClean="0">
                <a:latin typeface="Franklin Gothic Medium" pitchFamily="34" charset="0"/>
              </a:rPr>
              <a:t> развитию навыков </a:t>
            </a:r>
            <a:r>
              <a:rPr lang="en-US" dirty="0" smtClean="0">
                <a:latin typeface="Franklin Gothic Medium" pitchFamily="34" charset="0"/>
              </a:rPr>
              <a:t>y</a:t>
            </a:r>
            <a:r>
              <a:rPr lang="ru-RU" dirty="0" err="1" smtClean="0">
                <a:latin typeface="Franklin Gothic Medium" pitchFamily="34" charset="0"/>
              </a:rPr>
              <a:t>станавливать</a:t>
            </a:r>
            <a:r>
              <a:rPr lang="ru-RU" dirty="0" smtClean="0">
                <a:latin typeface="Franklin Gothic Medium" pitchFamily="34" charset="0"/>
              </a:rPr>
              <a:t> причинно - следственные связи, развивает логическое мышление, которое так необходимо при выполнении олимпиадных заданий по географии.</a:t>
            </a:r>
            <a:endParaRPr lang="ru-RU" dirty="0">
              <a:latin typeface="Franklin Gothic Medium" pitchFamily="34" charset="0"/>
            </a:endParaRPr>
          </a:p>
        </p:txBody>
      </p:sp>
      <p:pic>
        <p:nvPicPr>
          <p:cNvPr id="17412" name="Picture 4" descr="http://www.kolbanova-tatyanka.lepshy.by.edit.lepshy.by/uploads/b1/s/14/242/image/0/324/medium_IMG_20221022_122321_1.jpg?t=1666940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140968"/>
            <a:ext cx="3888432" cy="2915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</TotalTime>
  <Words>437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Работа с одаренными детьми  по подготовке к олимпиаде по географии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2022-10-28T06:14:29Z</dcterms:created>
  <dcterms:modified xsi:type="dcterms:W3CDTF">2022-10-28T08:14:28Z</dcterms:modified>
</cp:coreProperties>
</file>